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572" r:id="rId2"/>
    <p:sldId id="615" r:id="rId3"/>
    <p:sldId id="574" r:id="rId4"/>
    <p:sldId id="575" r:id="rId5"/>
    <p:sldId id="576" r:id="rId6"/>
    <p:sldId id="577" r:id="rId7"/>
    <p:sldId id="578" r:id="rId8"/>
    <p:sldId id="579" r:id="rId9"/>
    <p:sldId id="614" r:id="rId10"/>
    <p:sldId id="581" r:id="rId11"/>
    <p:sldId id="618" r:id="rId12"/>
    <p:sldId id="580" r:id="rId13"/>
    <p:sldId id="582" r:id="rId14"/>
    <p:sldId id="583" r:id="rId15"/>
    <p:sldId id="584" r:id="rId16"/>
    <p:sldId id="616" r:id="rId17"/>
    <p:sldId id="585" r:id="rId18"/>
    <p:sldId id="586" r:id="rId19"/>
    <p:sldId id="587" r:id="rId20"/>
    <p:sldId id="588" r:id="rId21"/>
    <p:sldId id="589" r:id="rId22"/>
    <p:sldId id="590" r:id="rId23"/>
    <p:sldId id="591" r:id="rId24"/>
    <p:sldId id="594" r:id="rId25"/>
    <p:sldId id="595" r:id="rId26"/>
    <p:sldId id="592" r:id="rId27"/>
    <p:sldId id="617" r:id="rId28"/>
    <p:sldId id="596" r:id="rId29"/>
    <p:sldId id="598" r:id="rId30"/>
    <p:sldId id="600" r:id="rId31"/>
    <p:sldId id="599" r:id="rId32"/>
    <p:sldId id="611" r:id="rId33"/>
    <p:sldId id="601" r:id="rId34"/>
    <p:sldId id="612" r:id="rId35"/>
    <p:sldId id="613" r:id="rId36"/>
    <p:sldId id="25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00"/>
    <a:srgbClr val="050000"/>
    <a:srgbClr val="0400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96395" autoAdjust="0"/>
  </p:normalViewPr>
  <p:slideViewPr>
    <p:cSldViewPr>
      <p:cViewPr>
        <p:scale>
          <a:sx n="75" d="100"/>
          <a:sy n="75" d="100"/>
        </p:scale>
        <p:origin x="2634" y="870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6C938B-D358-4696-89F6-BFABECBCF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708C4-06B1-4057-9592-07D3A90B8FC0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D491E-B5D1-4F5A-8CAA-372FE8655077}" type="slidenum">
              <a:rPr lang="en-US"/>
              <a:pPr/>
              <a:t>35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actual comparator also does &lt; and &gt;.  See also example from earlier in the book!   LS686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708C4-06B1-4057-9592-07D3A90B8FC0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Use the “Z” character to denote this disconnect state</a:t>
            </a:r>
          </a:p>
        </p:txBody>
      </p:sp>
    </p:spTree>
    <p:extLst>
      <p:ext uri="{BB962C8B-B14F-4D97-AF65-F5344CB8AC3E}">
        <p14:creationId xmlns:p14="http://schemas.microsoft.com/office/powerpoint/2010/main" val="70835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D5B79-FAB1-4D8F-90B8-522F97D4CED6}" type="slidenum">
              <a:rPr lang="en-US"/>
              <a:pPr/>
              <a:t>14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C5F4F-839C-4C6E-B3E4-894CD1C9CAB9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MUXing a common technique for cost reduction in communications.  MUX the data to fewer “channels” for transmission and then DMUX at the receiving end.  (e.g. not practical to have a dedicated line for each “channel”).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Adopt a modular technique instead of gate-level and K-maps!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C5F4F-839C-4C6E-B3E4-894CD1C9CAB9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036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3F00F-D241-457E-87FC-B51E00627FED}" type="slidenum">
              <a:rPr lang="en-US"/>
              <a:pPr/>
              <a:t>31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57C2C-3E5C-4E75-94AD-9C39C7783496}" type="slidenum">
              <a:rPr lang="en-US"/>
              <a:pPr/>
              <a:t>32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74LS280 example!   Hamming codes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ACFFA-B718-44FF-8424-0984929AB4A2}" type="slidenum">
              <a:rPr lang="en-US"/>
              <a:pPr/>
              <a:t>33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79824-CF64-485D-AEAF-5449BE2703F8}" type="slidenum">
              <a:rPr lang="en-US"/>
              <a:pPr/>
              <a:t>34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actual comparator also does &lt; and &gt;.  See also example from earlier in the book!   LS686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59732-49AB-4BC8-962C-158CF9D00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1695-9ED9-4D34-BE24-AD4C5398C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EA59-A0D2-451A-9969-AF931E4F6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8811-3724-4ED6-A793-8D8A907CF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DBAFC-14F9-4A11-975B-CED35E01F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E83A-CE64-42D7-A5FF-F5C45F8B1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0C9C-0059-43AA-B81C-7642DBE46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3EC0-99FA-4CDC-B756-E773108B0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2012-5A19-4EF1-8554-E71AFA53F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EB744-9265-40AF-8DE5-02CC0917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4086-649F-42AE-9B72-88069E107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j-lt"/>
              </a:defRPr>
            </a:lvl1pPr>
          </a:lstStyle>
          <a:p>
            <a:pPr>
              <a:defRPr/>
            </a:pPr>
            <a:fld id="{1883132D-D50B-493B-B175-9378E368D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0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2"/>
            <a:ext cx="9144000" cy="15181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6600" dirty="0" smtClean="0"/>
              <a:t>Lecture 11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Topics</a:t>
            </a:r>
          </a:p>
          <a:p>
            <a:pPr lvl="1" eaLnBrk="1" hangingPunct="1"/>
            <a:r>
              <a:rPr lang="en-US" sz="2400" dirty="0" smtClean="0"/>
              <a:t>Additional Design Techniques</a:t>
            </a:r>
          </a:p>
          <a:p>
            <a:pPr lvl="2" eaLnBrk="1" hangingPunct="1"/>
            <a:r>
              <a:rPr lang="en-US" sz="2000" dirty="0" smtClean="0"/>
              <a:t>Distributed Connections</a:t>
            </a:r>
          </a:p>
          <a:p>
            <a:pPr lvl="3" eaLnBrk="1" hangingPunct="1"/>
            <a:r>
              <a:rPr lang="en-US" sz="1800" dirty="0" smtClean="0"/>
              <a:t>Open Collector, Open Drain</a:t>
            </a:r>
          </a:p>
          <a:p>
            <a:pPr lvl="3" eaLnBrk="1" hangingPunct="1"/>
            <a:r>
              <a:rPr lang="en-US" sz="1800" dirty="0" smtClean="0"/>
              <a:t>Dot AND</a:t>
            </a:r>
          </a:p>
          <a:p>
            <a:pPr lvl="2" eaLnBrk="1" hangingPunct="1"/>
            <a:r>
              <a:rPr lang="en-US" sz="2000" dirty="0" smtClean="0"/>
              <a:t>Three State Outputs</a:t>
            </a:r>
          </a:p>
          <a:p>
            <a:pPr lvl="2" eaLnBrk="1" hangingPunct="1"/>
            <a:r>
              <a:rPr lang="en-US" sz="2000" dirty="0" smtClean="0"/>
              <a:t>More on MUXs and Decoders/DMUXs</a:t>
            </a:r>
          </a:p>
          <a:p>
            <a:pPr lvl="2" eaLnBrk="1" hangingPunct="1"/>
            <a:r>
              <a:rPr lang="en-US" sz="2000" dirty="0" smtClean="0"/>
              <a:t>More on XOR and XNOR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8811-3724-4ED6-A793-8D8A907CFB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8077200" cy="3886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Three-State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Outputs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2"/>
            <a:ext cx="9144000" cy="13477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Three-State Outputs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Disconnect State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4" descr="0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l="52942" b="24940"/>
          <a:stretch>
            <a:fillRect/>
          </a:stretch>
        </p:blipFill>
        <p:spPr>
          <a:xfrm>
            <a:off x="4800600" y="1600200"/>
            <a:ext cx="4267200" cy="3005138"/>
          </a:xfrm>
          <a:noFill/>
          <a:ln w="28575">
            <a:solidFill>
              <a:srgbClr val="FF0000"/>
            </a:solidFill>
          </a:ln>
        </p:spPr>
      </p:pic>
      <p:pic>
        <p:nvPicPr>
          <p:cNvPr id="12292" name="Picture 5" descr="08"/>
          <p:cNvPicPr>
            <a:picLocks noChangeAspect="1" noChangeArrowheads="1"/>
          </p:cNvPicPr>
          <p:nvPr/>
        </p:nvPicPr>
        <p:blipFill>
          <a:blip r:embed="rId3"/>
          <a:srcRect r="53922" b="25035"/>
          <a:stretch>
            <a:fillRect/>
          </a:stretch>
        </p:blipFill>
        <p:spPr bwMode="auto">
          <a:xfrm>
            <a:off x="152400" y="1603375"/>
            <a:ext cx="4343400" cy="3055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041525" y="4773613"/>
            <a:ext cx="934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TTL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570663" y="4732338"/>
            <a:ext cx="1348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CMOS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4698206" y="5316538"/>
            <a:ext cx="4800600" cy="1431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Floating Output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High Impedance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Tri-State® (National Semiconductor)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34872"/>
            <a:ext cx="1905000" cy="457200"/>
          </a:xfrm>
        </p:spPr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6206" y="5603875"/>
            <a:ext cx="40647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Use the “Z” character to denote this disconnect state</a:t>
            </a:r>
          </a:p>
        </p:txBody>
      </p:sp>
    </p:spTree>
    <p:extLst>
      <p:ext uri="{BB962C8B-B14F-4D97-AF65-F5344CB8AC3E}">
        <p14:creationId xmlns:p14="http://schemas.microsoft.com/office/powerpoint/2010/main" val="25745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17463"/>
            <a:ext cx="7772400" cy="7080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Tri-State® Buffers</a:t>
            </a:r>
          </a:p>
        </p:txBody>
      </p:sp>
      <p:pic>
        <p:nvPicPr>
          <p:cNvPr id="13315" name="Picture 4" descr="07"/>
          <p:cNvPicPr>
            <a:picLocks noChangeAspect="1" noChangeArrowheads="1"/>
          </p:cNvPicPr>
          <p:nvPr/>
        </p:nvPicPr>
        <p:blipFill>
          <a:blip r:embed="rId2"/>
          <a:srcRect l="70154" r="10461" b="41576"/>
          <a:stretch>
            <a:fillRect/>
          </a:stretch>
        </p:blipFill>
        <p:spPr bwMode="auto">
          <a:xfrm>
            <a:off x="6934200" y="1771650"/>
            <a:ext cx="2133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846388" y="1035050"/>
            <a:ext cx="27660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74LS126A Bus Buffer</a:t>
            </a:r>
          </a:p>
        </p:txBody>
      </p:sp>
      <p:pic>
        <p:nvPicPr>
          <p:cNvPr id="13317" name="Picture 6" descr="07"/>
          <p:cNvPicPr>
            <a:picLocks noChangeAspect="1" noChangeArrowheads="1"/>
          </p:cNvPicPr>
          <p:nvPr/>
        </p:nvPicPr>
        <p:blipFill>
          <a:blip r:embed="rId2"/>
          <a:srcRect l="46153" r="33539" b="41576"/>
          <a:stretch>
            <a:fillRect/>
          </a:stretch>
        </p:blipFill>
        <p:spPr bwMode="auto">
          <a:xfrm>
            <a:off x="4572000" y="1727200"/>
            <a:ext cx="2286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07"/>
          <p:cNvPicPr>
            <a:picLocks noChangeAspect="1" noChangeArrowheads="1"/>
          </p:cNvPicPr>
          <p:nvPr/>
        </p:nvPicPr>
        <p:blipFill>
          <a:blip r:embed="rId2"/>
          <a:srcRect l="23077" r="57538" b="41576"/>
          <a:stretch>
            <a:fillRect/>
          </a:stretch>
        </p:blipFill>
        <p:spPr bwMode="auto">
          <a:xfrm>
            <a:off x="2286000" y="1703388"/>
            <a:ext cx="22098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07"/>
          <p:cNvPicPr>
            <a:picLocks noChangeAspect="1" noChangeArrowheads="1"/>
          </p:cNvPicPr>
          <p:nvPr/>
        </p:nvPicPr>
        <p:blipFill>
          <a:blip r:embed="rId2"/>
          <a:srcRect r="81230" b="41576"/>
          <a:stretch>
            <a:fillRect/>
          </a:stretch>
        </p:blipFill>
        <p:spPr bwMode="auto">
          <a:xfrm>
            <a:off x="76200" y="1708150"/>
            <a:ext cx="21336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7977188" y="457200"/>
            <a:ext cx="1014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OE   F</a:t>
            </a:r>
          </a:p>
          <a:p>
            <a:r>
              <a:rPr lang="en-US"/>
              <a:t>  0    Z</a:t>
            </a:r>
          </a:p>
          <a:p>
            <a:r>
              <a:rPr lang="en-US"/>
              <a:t>  1    A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7993063" y="873125"/>
            <a:ext cx="990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 rot="5400000">
            <a:off x="8031163" y="1063625"/>
            <a:ext cx="990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3" name="Picture 13" descr="09"/>
          <p:cNvPicPr>
            <a:picLocks noChangeAspect="1" noChangeArrowheads="1"/>
          </p:cNvPicPr>
          <p:nvPr/>
        </p:nvPicPr>
        <p:blipFill>
          <a:blip r:embed="rId3"/>
          <a:srcRect l="70326" r="10289" b="40805"/>
          <a:stretch>
            <a:fillRect/>
          </a:stretch>
        </p:blipFill>
        <p:spPr bwMode="auto">
          <a:xfrm>
            <a:off x="6934200" y="4889500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8" descr="09"/>
          <p:cNvPicPr>
            <a:picLocks noChangeAspect="1" noChangeArrowheads="1"/>
          </p:cNvPicPr>
          <p:nvPr/>
        </p:nvPicPr>
        <p:blipFill>
          <a:blip r:embed="rId3"/>
          <a:srcRect l="46327" r="34288" b="40805"/>
          <a:stretch>
            <a:fillRect/>
          </a:stretch>
        </p:blipFill>
        <p:spPr bwMode="auto">
          <a:xfrm>
            <a:off x="4572000" y="4679950"/>
            <a:ext cx="2286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9" descr="09"/>
          <p:cNvPicPr>
            <a:picLocks noChangeAspect="1" noChangeArrowheads="1"/>
          </p:cNvPicPr>
          <p:nvPr/>
        </p:nvPicPr>
        <p:blipFill>
          <a:blip r:embed="rId3"/>
          <a:srcRect l="23250" r="57365" b="40805"/>
          <a:stretch>
            <a:fillRect/>
          </a:stretch>
        </p:blipFill>
        <p:spPr bwMode="auto">
          <a:xfrm>
            <a:off x="2286000" y="4697413"/>
            <a:ext cx="2209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0" descr="09"/>
          <p:cNvPicPr>
            <a:picLocks noChangeAspect="1" noChangeArrowheads="1"/>
          </p:cNvPicPr>
          <p:nvPr/>
        </p:nvPicPr>
        <p:blipFill>
          <a:blip r:embed="rId3"/>
          <a:srcRect r="81230" b="40805"/>
          <a:stretch>
            <a:fillRect/>
          </a:stretch>
        </p:blipFill>
        <p:spPr bwMode="auto">
          <a:xfrm>
            <a:off x="76200" y="4678363"/>
            <a:ext cx="21336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Text Box 21"/>
          <p:cNvSpPr txBox="1">
            <a:spLocks noChangeArrowheads="1"/>
          </p:cNvSpPr>
          <p:nvPr/>
        </p:nvSpPr>
        <p:spPr bwMode="auto">
          <a:xfrm>
            <a:off x="2895600" y="4114800"/>
            <a:ext cx="27660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74LS125A Bus Buffer</a:t>
            </a:r>
          </a:p>
        </p:txBody>
      </p:sp>
      <p:sp>
        <p:nvSpPr>
          <p:cNvPr id="13328" name="Text Box 22"/>
          <p:cNvSpPr txBox="1">
            <a:spLocks noChangeArrowheads="1"/>
          </p:cNvSpPr>
          <p:nvPr/>
        </p:nvSpPr>
        <p:spPr bwMode="auto">
          <a:xfrm>
            <a:off x="7985125" y="3657600"/>
            <a:ext cx="996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OE   F</a:t>
            </a:r>
          </a:p>
          <a:p>
            <a:r>
              <a:rPr lang="en-US"/>
              <a:t>  0    B</a:t>
            </a:r>
          </a:p>
          <a:p>
            <a:r>
              <a:rPr lang="en-US"/>
              <a:t>  1    Z</a:t>
            </a:r>
          </a:p>
        </p:txBody>
      </p:sp>
      <p:sp>
        <p:nvSpPr>
          <p:cNvPr id="13329" name="Line 23"/>
          <p:cNvSpPr>
            <a:spLocks noChangeShapeType="1"/>
          </p:cNvSpPr>
          <p:nvPr/>
        </p:nvSpPr>
        <p:spPr bwMode="auto">
          <a:xfrm>
            <a:off x="8001000" y="4083050"/>
            <a:ext cx="990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24"/>
          <p:cNvSpPr>
            <a:spLocks noChangeShapeType="1"/>
          </p:cNvSpPr>
          <p:nvPr/>
        </p:nvSpPr>
        <p:spPr bwMode="auto">
          <a:xfrm rot="5400000">
            <a:off x="8039100" y="4273550"/>
            <a:ext cx="990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0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Data Bus Sharing</a:t>
            </a:r>
          </a:p>
        </p:txBody>
      </p:sp>
      <p:pic>
        <p:nvPicPr>
          <p:cNvPr id="14339" name="Picture 3" descr="10"/>
          <p:cNvPicPr>
            <a:picLocks noChangeAspect="1" noChangeArrowheads="1"/>
          </p:cNvPicPr>
          <p:nvPr/>
        </p:nvPicPr>
        <p:blipFill>
          <a:blip r:embed="rId2"/>
          <a:srcRect b="10054"/>
          <a:stretch>
            <a:fillRect/>
          </a:stretch>
        </p:blipFill>
        <p:spPr bwMode="auto">
          <a:xfrm>
            <a:off x="304800" y="1501775"/>
            <a:ext cx="859472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Bus Buffers</a:t>
            </a:r>
          </a:p>
        </p:txBody>
      </p:sp>
      <p:pic>
        <p:nvPicPr>
          <p:cNvPr id="15363" name="Picture 3" descr="11"/>
          <p:cNvPicPr>
            <a:picLocks noChangeAspect="1" noChangeArrowheads="1"/>
          </p:cNvPicPr>
          <p:nvPr/>
        </p:nvPicPr>
        <p:blipFill>
          <a:blip r:embed="rId3"/>
          <a:srcRect b="11813"/>
          <a:stretch>
            <a:fillRect/>
          </a:stretch>
        </p:blipFill>
        <p:spPr bwMode="auto">
          <a:xfrm>
            <a:off x="822325" y="1169988"/>
            <a:ext cx="74961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5725805"/>
            <a:ext cx="4267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Show data sheets for LS126A and LS244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1524000"/>
            <a:ext cx="8077200" cy="4419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MUXs 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Decoders/DMUXs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" y="23446"/>
            <a:ext cx="9141069" cy="1424354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About MUXs and Decoders/DMUXs</a:t>
            </a:r>
          </a:p>
        </p:txBody>
      </p:sp>
      <p:pic>
        <p:nvPicPr>
          <p:cNvPr id="16387" name="Picture 3" descr="12"/>
          <p:cNvPicPr>
            <a:picLocks noChangeAspect="1" noChangeArrowheads="1"/>
          </p:cNvPicPr>
          <p:nvPr/>
        </p:nvPicPr>
        <p:blipFill>
          <a:blip r:embed="rId3"/>
          <a:srcRect b="12407"/>
          <a:stretch>
            <a:fillRect/>
          </a:stretch>
        </p:blipFill>
        <p:spPr bwMode="auto">
          <a:xfrm>
            <a:off x="109414" y="1559719"/>
            <a:ext cx="89281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77724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Off-the-shelf MUXs</a:t>
            </a:r>
          </a:p>
        </p:txBody>
      </p:sp>
      <p:pic>
        <p:nvPicPr>
          <p:cNvPr id="17411" name="Picture 3" descr="13"/>
          <p:cNvPicPr>
            <a:picLocks noChangeAspect="1" noChangeArrowheads="1"/>
          </p:cNvPicPr>
          <p:nvPr/>
        </p:nvPicPr>
        <p:blipFill>
          <a:blip r:embed="rId2"/>
          <a:srcRect b="27171"/>
          <a:stretch>
            <a:fillRect/>
          </a:stretch>
        </p:blipFill>
        <p:spPr bwMode="auto">
          <a:xfrm>
            <a:off x="127000" y="711200"/>
            <a:ext cx="88392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" y="4232176"/>
            <a:ext cx="91059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MUXing</a:t>
            </a:r>
            <a:r>
              <a:rPr lang="en-US" dirty="0"/>
              <a:t> a common technique for cost reduction in communications.  </a:t>
            </a:r>
            <a:endParaRPr 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MUX </a:t>
            </a:r>
            <a:r>
              <a:rPr lang="en-US" dirty="0"/>
              <a:t>the data to fewer “channels” for transmission and then DMUX at the receiving end. 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e.g. not practical to have a dedicated line for each “channel”).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Adopt a modular technique instead of gate-level and K-maps!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25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MUX Trees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Determine number of select inputs needed</a:t>
            </a:r>
            <a:br>
              <a:rPr lang="en-US" sz="2000" dirty="0" smtClean="0"/>
            </a:br>
            <a:r>
              <a:rPr lang="en-US" sz="2000" dirty="0" smtClean="0"/>
              <a:t>       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 = 4, n = 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List inputs and output in truth table order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       A  B   F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Annotate with the bit weights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2   1</a:t>
            </a:r>
            <a:br>
              <a:rPr lang="en-US" sz="1800" dirty="0" smtClean="0"/>
            </a:br>
            <a:r>
              <a:rPr lang="en-US" sz="2000" dirty="0" smtClean="0"/>
              <a:t>       A  B   F</a:t>
            </a:r>
            <a:br>
              <a:rPr lang="en-US" sz="20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Reverse the order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2   1</a:t>
            </a:r>
            <a:br>
              <a:rPr lang="en-US" sz="1800" dirty="0" smtClean="0"/>
            </a:br>
            <a:r>
              <a:rPr lang="en-US" sz="2000" dirty="0" smtClean="0"/>
              <a:t>       A  B   F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1   2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Circled numbers indicate number of 2-to-1 </a:t>
            </a:r>
            <a:r>
              <a:rPr lang="en-US" sz="2000" dirty="0" err="1" smtClean="0"/>
              <a:t>muxs</a:t>
            </a:r>
            <a:endParaRPr lang="en-US" sz="2000" dirty="0" smtClean="0"/>
          </a:p>
        </p:txBody>
      </p:sp>
      <p:pic>
        <p:nvPicPr>
          <p:cNvPr id="18436" name="Picture 3" descr="14"/>
          <p:cNvPicPr>
            <a:picLocks noChangeAspect="1" noChangeArrowheads="1"/>
          </p:cNvPicPr>
          <p:nvPr/>
        </p:nvPicPr>
        <p:blipFill>
          <a:blip r:embed="rId2"/>
          <a:srcRect l="19206" r="21950" b="14430"/>
          <a:stretch>
            <a:fillRect/>
          </a:stretch>
        </p:blipFill>
        <p:spPr bwMode="auto">
          <a:xfrm>
            <a:off x="76200" y="2232025"/>
            <a:ext cx="32004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422525" y="1447800"/>
            <a:ext cx="447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latin typeface="+mj-lt"/>
              </a:rPr>
              <a:t>4-to-1</a:t>
            </a:r>
            <a:r>
              <a:rPr lang="en-US" dirty="0"/>
              <a:t> MUX using 2-to-1 MUXs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495800" y="5486400"/>
            <a:ext cx="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724400" y="57150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4724400" y="45720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4724400" y="34290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4267200" y="6019800"/>
            <a:ext cx="1524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13"/>
          <p:cNvSpPr>
            <a:spLocks noChangeArrowheads="1"/>
          </p:cNvSpPr>
          <p:nvPr/>
        </p:nvSpPr>
        <p:spPr bwMode="auto">
          <a:xfrm>
            <a:off x="4572000" y="6019800"/>
            <a:ext cx="1524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8811-3724-4ED6-A793-8D8A907CFB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Generalizing MUX trees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4" descr="15"/>
          <p:cNvPicPr>
            <a:picLocks noChangeAspect="1" noChangeArrowheads="1"/>
          </p:cNvPicPr>
          <p:nvPr/>
        </p:nvPicPr>
        <p:blipFill>
          <a:blip r:embed="rId2"/>
          <a:srcRect l="22913" r="24069" b="10609"/>
          <a:stretch>
            <a:fillRect/>
          </a:stretch>
        </p:blipFill>
        <p:spPr bwMode="auto">
          <a:xfrm>
            <a:off x="76200" y="1905000"/>
            <a:ext cx="3249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7600" y="2057400"/>
            <a:ext cx="77724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Determine number of select inputs needed</a:t>
            </a:r>
            <a:br>
              <a:rPr lang="en-US" sz="2000" dirty="0" smtClean="0"/>
            </a:br>
            <a:r>
              <a:rPr lang="en-US" sz="2000" dirty="0" smtClean="0"/>
              <a:t>       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 = 16, n = 4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List inputs and output in truth table order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       A  B C D  F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Annotate with the bit weights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8  4  2 1</a:t>
            </a:r>
            <a:br>
              <a:rPr lang="en-US" sz="1800" dirty="0" smtClean="0"/>
            </a:br>
            <a:r>
              <a:rPr lang="en-US" sz="2000" dirty="0" smtClean="0"/>
              <a:t>       A  B C D  F</a:t>
            </a:r>
            <a:br>
              <a:rPr lang="en-US" sz="20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Reverse the order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8  4  2  1</a:t>
            </a:r>
            <a:br>
              <a:rPr lang="en-US" sz="1800" dirty="0" smtClean="0"/>
            </a:br>
            <a:r>
              <a:rPr lang="en-US" sz="2000" dirty="0" smtClean="0"/>
              <a:t>       A  B C D   F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1   2  4  8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Circled numbers indicate number of 2-to-1 </a:t>
            </a:r>
            <a:r>
              <a:rPr lang="en-US" sz="2000" dirty="0" err="1" smtClean="0"/>
              <a:t>muxs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8-to-1 </a:t>
            </a:r>
            <a:r>
              <a:rPr lang="en-US" sz="2000" dirty="0" err="1" smtClean="0"/>
              <a:t>muxs</a:t>
            </a:r>
            <a:endParaRPr lang="en-US" sz="2000" dirty="0" smtClean="0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4724400" y="5334000"/>
            <a:ext cx="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5410200" y="55626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5334000" y="44196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5334000" y="32766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4495800" y="5867400"/>
            <a:ext cx="1524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4800600" y="5867400"/>
            <a:ext cx="1524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2422525" y="1447800"/>
            <a:ext cx="463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latin typeface="+mj-lt"/>
              </a:rPr>
              <a:t>16-to-1</a:t>
            </a:r>
            <a:r>
              <a:rPr lang="en-US" dirty="0"/>
              <a:t> MUX using 8-to-1 MUXs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8811-3724-4ED6-A793-8D8A907CFB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41910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Connections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8811-3724-4ED6-A793-8D8A907CFB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Generalizing…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2057400"/>
            <a:ext cx="77724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Determine number of select inputs needed</a:t>
            </a:r>
            <a:br>
              <a:rPr lang="en-US" sz="2000" dirty="0" smtClean="0"/>
            </a:br>
            <a:r>
              <a:rPr lang="en-US" sz="2000" dirty="0" smtClean="0"/>
              <a:t>       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 = 64, n = 6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List inputs and output in truth table order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       U V W X Y Z  F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Annotate with the bit weights</a:t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1800" dirty="0" smtClean="0"/>
              <a:t>3216  8  4  2  1</a:t>
            </a:r>
            <a:br>
              <a:rPr lang="en-US" sz="1800" dirty="0" smtClean="0"/>
            </a:br>
            <a:r>
              <a:rPr lang="en-US" sz="2000" dirty="0" smtClean="0"/>
              <a:t>       U V W X Y Z  F</a:t>
            </a:r>
            <a:br>
              <a:rPr lang="en-US" sz="20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Reverse the order</a:t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1800" dirty="0" smtClean="0"/>
              <a:t>3216  8  4 2 1 </a:t>
            </a:r>
            <a:br>
              <a:rPr lang="en-US" sz="1800" dirty="0" smtClean="0"/>
            </a:br>
            <a:r>
              <a:rPr lang="en-US" sz="2000" dirty="0" smtClean="0"/>
              <a:t>       U V W X Y Z   F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1 2  4  8 1632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Circled numbers indicate number of 4-to-1 </a:t>
            </a:r>
            <a:r>
              <a:rPr lang="en-US" sz="2000" dirty="0" err="1" smtClean="0"/>
              <a:t>muxs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4953000" y="5334000"/>
            <a:ext cx="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5715000" y="55626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5715000" y="44196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5715000" y="32766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4495800" y="5867400"/>
            <a:ext cx="1524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"/>
          <p:cNvSpPr>
            <a:spLocks noChangeArrowheads="1"/>
          </p:cNvSpPr>
          <p:nvPr/>
        </p:nvSpPr>
        <p:spPr bwMode="auto">
          <a:xfrm>
            <a:off x="4953000" y="5867400"/>
            <a:ext cx="1524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2422525" y="1447800"/>
            <a:ext cx="4405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 64-to-1 MUX using 4-to-1 MUXs</a:t>
            </a:r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5334000" y="5334000"/>
            <a:ext cx="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Oval 13"/>
          <p:cNvSpPr>
            <a:spLocks noChangeArrowheads="1"/>
          </p:cNvSpPr>
          <p:nvPr/>
        </p:nvSpPr>
        <p:spPr bwMode="auto">
          <a:xfrm>
            <a:off x="5334000" y="58674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93" name="Picture 14" descr="16"/>
          <p:cNvPicPr>
            <a:picLocks noChangeAspect="1" noChangeArrowheads="1"/>
          </p:cNvPicPr>
          <p:nvPr/>
        </p:nvPicPr>
        <p:blipFill>
          <a:blip r:embed="rId2"/>
          <a:srcRect b="9210"/>
          <a:stretch>
            <a:fillRect/>
          </a:stretch>
        </p:blipFill>
        <p:spPr bwMode="auto">
          <a:xfrm>
            <a:off x="164306" y="2743200"/>
            <a:ext cx="338108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8811-3724-4ED6-A793-8D8A907CFB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6"/>
          <p:cNvPicPr>
            <a:picLocks noChangeAspect="1" noChangeArrowheads="1"/>
          </p:cNvPicPr>
          <p:nvPr/>
        </p:nvPicPr>
        <p:blipFill>
          <a:blip r:embed="rId2"/>
          <a:srcRect b="9210"/>
          <a:stretch>
            <a:fillRect/>
          </a:stretch>
        </p:blipFill>
        <p:spPr bwMode="auto">
          <a:xfrm>
            <a:off x="1539875" y="228600"/>
            <a:ext cx="62325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D2012-5A19-4EF1-8554-E71AFA53F4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2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DMUXs</a:t>
            </a:r>
          </a:p>
        </p:txBody>
      </p:sp>
      <p:pic>
        <p:nvPicPr>
          <p:cNvPr id="4100" name="Picture 3" descr="17"/>
          <p:cNvPicPr>
            <a:picLocks noChangeAspect="1" noChangeArrowheads="1"/>
          </p:cNvPicPr>
          <p:nvPr/>
        </p:nvPicPr>
        <p:blipFill>
          <a:blip r:embed="rId3"/>
          <a:srcRect l="60878" r="11232" b="44147"/>
          <a:stretch>
            <a:fillRect/>
          </a:stretch>
        </p:blipFill>
        <p:spPr bwMode="auto">
          <a:xfrm>
            <a:off x="4038600" y="1600200"/>
            <a:ext cx="18684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17"/>
          <p:cNvPicPr>
            <a:picLocks noChangeAspect="1" noChangeArrowheads="1"/>
          </p:cNvPicPr>
          <p:nvPr/>
        </p:nvPicPr>
        <p:blipFill>
          <a:blip r:embed="rId3"/>
          <a:srcRect l="8199" r="43770" b="44147"/>
          <a:stretch>
            <a:fillRect/>
          </a:stretch>
        </p:blipFill>
        <p:spPr bwMode="auto">
          <a:xfrm>
            <a:off x="457200" y="1600200"/>
            <a:ext cx="32004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6445250" y="2209800"/>
          <a:ext cx="18605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850680" imgH="431640" progId="">
                  <p:embed/>
                </p:oleObj>
              </mc:Choice>
              <mc:Fallback>
                <p:oleObj name="Equation" r:id="rId4" imgW="850680" imgH="4316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209800"/>
                        <a:ext cx="186055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7" descr="18"/>
          <p:cNvPicPr>
            <a:picLocks noChangeAspect="1" noChangeArrowheads="1"/>
          </p:cNvPicPr>
          <p:nvPr/>
        </p:nvPicPr>
        <p:blipFill>
          <a:blip r:embed="rId6"/>
          <a:srcRect r="51144" b="32166"/>
          <a:stretch>
            <a:fillRect/>
          </a:stretch>
        </p:blipFill>
        <p:spPr bwMode="auto">
          <a:xfrm>
            <a:off x="4038600" y="3862388"/>
            <a:ext cx="43434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18"/>
          <p:cNvPicPr>
            <a:picLocks noChangeAspect="1" noChangeArrowheads="1"/>
          </p:cNvPicPr>
          <p:nvPr/>
        </p:nvPicPr>
        <p:blipFill>
          <a:blip r:embed="rId6"/>
          <a:srcRect l="65222" b="32166"/>
          <a:stretch>
            <a:fillRect/>
          </a:stretch>
        </p:blipFill>
        <p:spPr bwMode="auto">
          <a:xfrm>
            <a:off x="457200" y="3902075"/>
            <a:ext cx="30480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776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Larger DMUXs</a:t>
            </a:r>
          </a:p>
        </p:txBody>
      </p:sp>
      <p:pic>
        <p:nvPicPr>
          <p:cNvPr id="22531" name="Picture 3" descr="19"/>
          <p:cNvPicPr>
            <a:picLocks noChangeAspect="1" noChangeArrowheads="1"/>
          </p:cNvPicPr>
          <p:nvPr/>
        </p:nvPicPr>
        <p:blipFill>
          <a:blip r:embed="rId2"/>
          <a:srcRect l="3333" r="6763" b="28200"/>
          <a:stretch>
            <a:fillRect/>
          </a:stretch>
        </p:blipFill>
        <p:spPr bwMode="auto">
          <a:xfrm>
            <a:off x="76200" y="1752600"/>
            <a:ext cx="899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946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j-lt"/>
              </a:rPr>
              <a:t>2-to-4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114800" y="1295400"/>
            <a:ext cx="946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j-lt"/>
              </a:rPr>
              <a:t>3-to-8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010400" y="1295400"/>
            <a:ext cx="1101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j-lt"/>
              </a:rPr>
              <a:t>4-to-16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8600" y="4038600"/>
            <a:ext cx="48211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Off-the-shelf devices use active L EN</a:t>
            </a:r>
          </a:p>
          <a:p>
            <a:r>
              <a:rPr lang="en-US" dirty="0">
                <a:latin typeface="+mj-lt"/>
              </a:rPr>
              <a:t>Outputs also active </a:t>
            </a:r>
            <a:r>
              <a:rPr lang="en-US" dirty="0" smtClean="0">
                <a:latin typeface="+mj-lt"/>
              </a:rPr>
              <a:t>L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3-to-8 DMUX == “1 of 8 DMUX</a:t>
            </a:r>
            <a:r>
              <a:rPr lang="en-US" dirty="0" smtClean="0">
                <a:latin typeface="+mj-lt"/>
              </a:rPr>
              <a:t>”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1-to-2 DMUX unavailable</a:t>
            </a:r>
          </a:p>
          <a:p>
            <a:r>
              <a:rPr lang="en-US" dirty="0">
                <a:latin typeface="+mj-lt"/>
              </a:rPr>
              <a:t>	logic gates</a:t>
            </a:r>
          </a:p>
          <a:p>
            <a:r>
              <a:rPr lang="en-US" dirty="0">
                <a:latin typeface="+mj-lt"/>
              </a:rPr>
              <a:t>	use 2-to-4 </a:t>
            </a:r>
            <a:r>
              <a:rPr lang="en-US" dirty="0" err="1">
                <a:latin typeface="+mj-lt"/>
              </a:rPr>
              <a:t>dmux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9" name="Picture 8" descr="01"/>
          <p:cNvPicPr>
            <a:picLocks noChangeAspect="1" noChangeArrowheads="1"/>
          </p:cNvPicPr>
          <p:nvPr/>
        </p:nvPicPr>
        <p:blipFill>
          <a:blip r:embed="rId3"/>
          <a:srcRect l="14598" t="27058" r="56311" b="48236"/>
          <a:stretch>
            <a:fillRect/>
          </a:stretch>
        </p:blipFill>
        <p:spPr bwMode="auto">
          <a:xfrm>
            <a:off x="4495800" y="4495800"/>
            <a:ext cx="233617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DMUX Trees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Determine number of address inputs needed</a:t>
            </a:r>
            <a:br>
              <a:rPr lang="en-US" sz="2000" dirty="0" smtClean="0"/>
            </a:br>
            <a:r>
              <a:rPr lang="en-US" sz="2000" dirty="0" smtClean="0"/>
              <a:t>       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 = 4, n = 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List inputs and output in truth table order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       A  B   D0 D1 D2 D3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Annotate with the bit weights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2   1</a:t>
            </a:r>
            <a:br>
              <a:rPr lang="en-US" sz="1800" dirty="0" smtClean="0"/>
            </a:br>
            <a:r>
              <a:rPr lang="en-US" sz="2000" dirty="0" smtClean="0"/>
              <a:t>       A  B   D0 D1 D2 D3</a:t>
            </a:r>
            <a:br>
              <a:rPr lang="en-US" sz="20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Reverse the order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2   1</a:t>
            </a:r>
            <a:br>
              <a:rPr lang="en-US" sz="1800" dirty="0" smtClean="0"/>
            </a:br>
            <a:r>
              <a:rPr lang="en-US" sz="2000" dirty="0" smtClean="0"/>
              <a:t>       A  B   D0 D1 D2 D3</a:t>
            </a:r>
            <a:br>
              <a:rPr lang="en-US" sz="2000" dirty="0" smtClean="0"/>
            </a:br>
            <a:r>
              <a:rPr lang="en-US" sz="2000" dirty="0" smtClean="0"/>
              <a:t>       </a:t>
            </a:r>
            <a:r>
              <a:rPr lang="en-US" sz="1800" dirty="0" smtClean="0"/>
              <a:t>1   2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Circled numbers indicate number of 1-to-2 </a:t>
            </a:r>
            <a:r>
              <a:rPr lang="en-US" sz="2000" dirty="0" err="1" smtClean="0"/>
              <a:t>dmuxs</a:t>
            </a:r>
            <a:endParaRPr lang="en-US" sz="2000" dirty="0" smtClean="0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422525" y="1447800"/>
            <a:ext cx="5053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1-to-4 DMUX using 1-to-2 DMUXs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295400" y="5486400"/>
            <a:ext cx="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524000" y="57150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1524000" y="45720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524000" y="34290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990600" y="6019800"/>
            <a:ext cx="1524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1295400" y="6019800"/>
            <a:ext cx="1524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7" name="Picture 12" descr="20"/>
          <p:cNvPicPr>
            <a:picLocks noChangeAspect="1" noChangeArrowheads="1"/>
          </p:cNvPicPr>
          <p:nvPr/>
        </p:nvPicPr>
        <p:blipFill>
          <a:blip r:embed="rId2"/>
          <a:srcRect l="18626" r="20967" b="19252"/>
          <a:stretch>
            <a:fillRect/>
          </a:stretch>
        </p:blipFill>
        <p:spPr bwMode="auto">
          <a:xfrm>
            <a:off x="4495800" y="3175000"/>
            <a:ext cx="4495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8811-3724-4ED6-A793-8D8A907CFB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2" descr="21"/>
          <p:cNvPicPr>
            <a:picLocks noChangeAspect="1" noChangeArrowheads="1"/>
          </p:cNvPicPr>
          <p:nvPr/>
        </p:nvPicPr>
        <p:blipFill>
          <a:blip r:embed="rId2"/>
          <a:srcRect l="12788" r="16341" b="10858"/>
          <a:stretch>
            <a:fillRect/>
          </a:stretch>
        </p:blipFill>
        <p:spPr bwMode="auto">
          <a:xfrm>
            <a:off x="4572000" y="1219200"/>
            <a:ext cx="44958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DMUX Trees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Determine number of address inputs</a:t>
            </a:r>
            <a:br>
              <a:rPr lang="en-US" sz="2000" dirty="0" smtClean="0"/>
            </a:br>
            <a:r>
              <a:rPr lang="en-US" sz="2000" dirty="0" smtClean="0"/>
              <a:t>       2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= 16, n = 4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List I/Os in truth table order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       A  B  C  D   D0 … D15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Annotate with the bit weights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8  4   2   1</a:t>
            </a:r>
            <a:br>
              <a:rPr lang="en-US" sz="1800" dirty="0" smtClean="0"/>
            </a:br>
            <a:r>
              <a:rPr lang="en-US" sz="2000" dirty="0" smtClean="0"/>
              <a:t>       A  B  C  D   D0 … D15</a:t>
            </a:r>
            <a:br>
              <a:rPr lang="en-US" sz="20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Reverse the order</a:t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1800" dirty="0" smtClean="0"/>
              <a:t>8   4  2   1</a:t>
            </a:r>
            <a:br>
              <a:rPr lang="en-US" sz="1800" dirty="0" smtClean="0"/>
            </a:br>
            <a:r>
              <a:rPr lang="en-US" sz="2000" dirty="0" smtClean="0"/>
              <a:t>       A  B  C  D   D0 … D15</a:t>
            </a:r>
            <a:br>
              <a:rPr lang="en-US" sz="2000" dirty="0" smtClean="0"/>
            </a:br>
            <a:r>
              <a:rPr lang="en-US" sz="2000" dirty="0" smtClean="0"/>
              <a:t>       </a:t>
            </a:r>
            <a:r>
              <a:rPr lang="en-US" sz="1800" dirty="0" smtClean="0"/>
              <a:t>1   2   4  8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Circled numbers indicate number of 3-to-8 and 1-to-2 </a:t>
            </a:r>
            <a:r>
              <a:rPr lang="en-US" sz="2000" dirty="0" err="1" smtClean="0"/>
              <a:t>dmuxs</a:t>
            </a:r>
            <a:r>
              <a:rPr lang="en-US" sz="2000" dirty="0" smtClean="0"/>
              <a:t> respectively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76600" y="990600"/>
            <a:ext cx="2132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 4-to16 DMUX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52600" y="5562600"/>
            <a:ext cx="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057400" y="57150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057400" y="46482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057400" y="342900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990600" y="60960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1752600" y="60960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8811-3724-4ED6-A793-8D8A907CFB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1143000"/>
            <a:ext cx="8001000" cy="5029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XOR 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XNOR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932" y="19844"/>
            <a:ext cx="9146931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More on XOR and XNOR</a:t>
            </a:r>
          </a:p>
        </p:txBody>
      </p:sp>
      <p:pic>
        <p:nvPicPr>
          <p:cNvPr id="5127" name="Picture 3" descr="22"/>
          <p:cNvPicPr>
            <a:picLocks noChangeAspect="1" noChangeArrowheads="1"/>
          </p:cNvPicPr>
          <p:nvPr/>
        </p:nvPicPr>
        <p:blipFill>
          <a:blip r:embed="rId3"/>
          <a:srcRect b="37418"/>
          <a:stretch>
            <a:fillRect/>
          </a:stretch>
        </p:blipFill>
        <p:spPr bwMode="auto">
          <a:xfrm>
            <a:off x="76200" y="2346325"/>
            <a:ext cx="8991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854075" y="1447800"/>
            <a:ext cx="737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Distinctive K-Map patterns indicative of XOR and XNOR 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76200" y="4267200"/>
          <a:ext cx="3124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1777680" imgH="431640" progId="">
                  <p:embed/>
                </p:oleObj>
              </mc:Choice>
              <mc:Fallback>
                <p:oleObj name="Equation" r:id="rId4" imgW="1777680" imgH="431640" progId="">
                  <p:embed/>
                  <p:pic>
                    <p:nvPicPr>
                      <p:cNvPr id="51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267200"/>
                        <a:ext cx="31242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3713163" y="4267200"/>
          <a:ext cx="261143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6" imgW="1485720" imgH="749160" progId="">
                  <p:embed/>
                </p:oleObj>
              </mc:Choice>
              <mc:Fallback>
                <p:oleObj name="Equation" r:id="rId6" imgW="1485720" imgH="749160" progId="">
                  <p:embed/>
                  <p:pic>
                    <p:nvPicPr>
                      <p:cNvPr id="51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4267200"/>
                        <a:ext cx="261143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7040563" y="4267200"/>
          <a:ext cx="187483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8" imgW="1066680" imgH="431640" progId="">
                  <p:embed/>
                </p:oleObj>
              </mc:Choice>
              <mc:Fallback>
                <p:oleObj name="Equation" r:id="rId8" imgW="1066680" imgH="431640" progId="">
                  <p:embed/>
                  <p:pic>
                    <p:nvPicPr>
                      <p:cNvPr id="51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563" y="4267200"/>
                        <a:ext cx="187483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2400300" y="6045200"/>
          <a:ext cx="4152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0" imgW="2552400" imgH="203040" progId="">
                  <p:embed/>
                </p:oleObj>
              </mc:Choice>
              <mc:Fallback>
                <p:oleObj name="Equation" r:id="rId10" imgW="2552400" imgH="203040" progId="">
                  <p:embed/>
                  <p:pic>
                    <p:nvPicPr>
                      <p:cNvPr id="51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6045200"/>
                        <a:ext cx="4152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More on XOR and XNOR</a:t>
            </a:r>
          </a:p>
        </p:txBody>
      </p:sp>
      <p:pic>
        <p:nvPicPr>
          <p:cNvPr id="26627" name="Picture 3" descr="23"/>
          <p:cNvPicPr>
            <a:picLocks noChangeAspect="1" noChangeArrowheads="1"/>
          </p:cNvPicPr>
          <p:nvPr/>
        </p:nvPicPr>
        <p:blipFill>
          <a:blip r:embed="rId2"/>
          <a:srcRect r="6944" b="50000"/>
          <a:stretch>
            <a:fillRect/>
          </a:stretch>
        </p:blipFill>
        <p:spPr bwMode="auto">
          <a:xfrm>
            <a:off x="0" y="2838450"/>
            <a:ext cx="9067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24"/>
          <p:cNvPicPr>
            <a:picLocks noChangeAspect="1" noChangeArrowheads="1"/>
          </p:cNvPicPr>
          <p:nvPr/>
        </p:nvPicPr>
        <p:blipFill>
          <a:blip r:embed="rId3"/>
          <a:srcRect r="7692" b="55083"/>
          <a:stretch>
            <a:fillRect/>
          </a:stretch>
        </p:blipFill>
        <p:spPr bwMode="auto">
          <a:xfrm>
            <a:off x="0" y="5405438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1692275"/>
            <a:ext cx="37907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Equivalent XOR Symbols</a:t>
            </a:r>
          </a:p>
          <a:p>
            <a:r>
              <a:rPr lang="en-US" dirty="0">
                <a:latin typeface="+mj-lt"/>
              </a:rPr>
              <a:t>Even number of bubbles rule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19400" y="4359275"/>
            <a:ext cx="372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Equivalent XNOR Symbols</a:t>
            </a:r>
          </a:p>
          <a:p>
            <a:r>
              <a:rPr lang="en-US" dirty="0">
                <a:latin typeface="+mj-lt"/>
              </a:rPr>
              <a:t>Odd number of bubbles rule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8" y="5862"/>
            <a:ext cx="9108831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Odd Function</a:t>
            </a:r>
          </a:p>
        </p:txBody>
      </p:sp>
      <p:pic>
        <p:nvPicPr>
          <p:cNvPr id="27651" name="Picture 3" descr="26"/>
          <p:cNvPicPr>
            <a:picLocks noChangeAspect="1" noChangeArrowheads="1"/>
          </p:cNvPicPr>
          <p:nvPr/>
        </p:nvPicPr>
        <p:blipFill>
          <a:blip r:embed="rId2"/>
          <a:srcRect b="15715"/>
          <a:stretch>
            <a:fillRect/>
          </a:stretch>
        </p:blipFill>
        <p:spPr bwMode="auto">
          <a:xfrm>
            <a:off x="1941513" y="2330450"/>
            <a:ext cx="525621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371725" y="4994275"/>
            <a:ext cx="706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XOR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275263" y="4994275"/>
            <a:ext cx="706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XOR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TTL</a:t>
            </a:r>
            <a:r>
              <a:rPr lang="en-US" dirty="0" smtClean="0"/>
              <a:t> Open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Collector</a:t>
            </a:r>
            <a:r>
              <a:rPr lang="en-US" dirty="0" smtClean="0"/>
              <a:t> Outputs</a:t>
            </a:r>
          </a:p>
        </p:txBody>
      </p:sp>
      <p:pic>
        <p:nvPicPr>
          <p:cNvPr id="8195" name="Picture 4" descr="01"/>
          <p:cNvPicPr>
            <a:picLocks noChangeAspect="1" noChangeArrowheads="1"/>
          </p:cNvPicPr>
          <p:nvPr/>
        </p:nvPicPr>
        <p:blipFill>
          <a:blip r:embed="rId2"/>
          <a:srcRect r="49979" b="59859"/>
          <a:stretch>
            <a:fillRect/>
          </a:stretch>
        </p:blipFill>
        <p:spPr bwMode="auto">
          <a:xfrm>
            <a:off x="152400" y="1273785"/>
            <a:ext cx="4572000" cy="2657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6" name="Picture 5" descr="01"/>
          <p:cNvPicPr>
            <a:picLocks noChangeAspect="1" noChangeArrowheads="1"/>
          </p:cNvPicPr>
          <p:nvPr/>
        </p:nvPicPr>
        <p:blipFill>
          <a:blip r:embed="rId2"/>
          <a:srcRect l="50021" r="1613" b="59859"/>
          <a:stretch>
            <a:fillRect/>
          </a:stretch>
        </p:blipFill>
        <p:spPr bwMode="auto">
          <a:xfrm>
            <a:off x="153988" y="4038600"/>
            <a:ext cx="4570412" cy="2747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7" name="Picture 6" descr="01"/>
          <p:cNvPicPr>
            <a:picLocks noChangeAspect="1" noChangeArrowheads="1"/>
          </p:cNvPicPr>
          <p:nvPr/>
        </p:nvPicPr>
        <p:blipFill>
          <a:blip r:embed="rId2"/>
          <a:srcRect l="23491" t="48592" r="26509" b="14789"/>
          <a:stretch>
            <a:fillRect/>
          </a:stretch>
        </p:blipFill>
        <p:spPr bwMode="auto">
          <a:xfrm>
            <a:off x="4800600" y="4481513"/>
            <a:ext cx="4191000" cy="2224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557963"/>
            <a:ext cx="1905000" cy="457200"/>
          </a:xfrm>
        </p:spPr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Even Functions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371725" y="4994275"/>
            <a:ext cx="914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XNOR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5275263" y="4994275"/>
            <a:ext cx="914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XNOR</a:t>
            </a:r>
          </a:p>
        </p:txBody>
      </p:sp>
      <p:pic>
        <p:nvPicPr>
          <p:cNvPr id="28677" name="Picture 6" descr="27"/>
          <p:cNvPicPr>
            <a:picLocks noChangeAspect="1" noChangeArrowheads="1"/>
          </p:cNvPicPr>
          <p:nvPr/>
        </p:nvPicPr>
        <p:blipFill>
          <a:blip r:embed="rId2"/>
          <a:srcRect b="15610"/>
          <a:stretch>
            <a:fillRect/>
          </a:stretch>
        </p:blipFill>
        <p:spPr bwMode="auto">
          <a:xfrm>
            <a:off x="1671638" y="2335213"/>
            <a:ext cx="5795962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719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Parity</a:t>
            </a:r>
          </a:p>
        </p:txBody>
      </p:sp>
      <p:pic>
        <p:nvPicPr>
          <p:cNvPr id="29699" name="Picture 3" descr="28"/>
          <p:cNvPicPr>
            <a:picLocks noChangeAspect="1" noChangeArrowheads="1"/>
          </p:cNvPicPr>
          <p:nvPr/>
        </p:nvPicPr>
        <p:blipFill>
          <a:blip r:embed="rId3"/>
          <a:srcRect b="13077"/>
          <a:stretch>
            <a:fillRect/>
          </a:stretch>
        </p:blipFill>
        <p:spPr bwMode="auto">
          <a:xfrm>
            <a:off x="1017587" y="1353711"/>
            <a:ext cx="69564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362200" y="978932"/>
            <a:ext cx="4555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 single bit error detection scheme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1000" y="4690254"/>
            <a:ext cx="7977953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Even parity</a:t>
            </a:r>
            <a:r>
              <a:rPr lang="en-US" dirty="0">
                <a:latin typeface="+mj-lt"/>
              </a:rPr>
              <a:t>: generate and transmit odd function – checker will</a:t>
            </a:r>
          </a:p>
          <a:p>
            <a:r>
              <a:rPr lang="en-US" dirty="0">
                <a:latin typeface="+mj-lt"/>
              </a:rPr>
              <a:t>use odd function to detect parity error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Odd parity: </a:t>
            </a:r>
            <a:r>
              <a:rPr lang="en-US" dirty="0">
                <a:latin typeface="+mj-lt"/>
              </a:rPr>
              <a:t>generate and transmit even function – checker will</a:t>
            </a:r>
          </a:p>
          <a:p>
            <a:r>
              <a:rPr lang="en-US" dirty="0">
                <a:latin typeface="+mj-lt"/>
              </a:rPr>
              <a:t>use even function to detect parity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0" y="6367482"/>
            <a:ext cx="7315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74LS280 example!   Hamming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Parity</a:t>
            </a:r>
          </a:p>
        </p:txBody>
      </p:sp>
      <p:pic>
        <p:nvPicPr>
          <p:cNvPr id="30723" name="Picture 3" descr="28"/>
          <p:cNvPicPr>
            <a:picLocks noChangeAspect="1" noChangeArrowheads="1"/>
          </p:cNvPicPr>
          <p:nvPr/>
        </p:nvPicPr>
        <p:blipFill>
          <a:blip r:embed="rId3"/>
          <a:srcRect b="13077"/>
          <a:stretch>
            <a:fillRect/>
          </a:stretch>
        </p:blipFill>
        <p:spPr bwMode="auto">
          <a:xfrm>
            <a:off x="1066800" y="1828800"/>
            <a:ext cx="69564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14600" y="1295400"/>
            <a:ext cx="4555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 single bit error detection scheme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93725" y="5105400"/>
            <a:ext cx="818371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Even parity: </a:t>
            </a:r>
            <a:r>
              <a:rPr lang="en-US" dirty="0">
                <a:latin typeface="+mj-lt"/>
              </a:rPr>
              <a:t>generate and transmit odd function – checker will</a:t>
            </a:r>
          </a:p>
          <a:p>
            <a:r>
              <a:rPr lang="en-US" dirty="0">
                <a:latin typeface="+mj-lt"/>
              </a:rPr>
              <a:t>use odd function to detect parity error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651125" y="2147888"/>
            <a:ext cx="327025" cy="1204912"/>
            <a:chOff x="1670" y="1353"/>
            <a:chExt cx="206" cy="759"/>
          </a:xfrm>
        </p:grpSpPr>
        <p:sp>
          <p:nvSpPr>
            <p:cNvPr id="30735" name="Text Box 6"/>
            <p:cNvSpPr txBox="1">
              <a:spLocks noChangeArrowheads="1"/>
            </p:cNvSpPr>
            <p:nvPr/>
          </p:nvSpPr>
          <p:spPr bwMode="auto">
            <a:xfrm>
              <a:off x="1670" y="135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6" name="Text Box 7"/>
            <p:cNvSpPr txBox="1">
              <a:spLocks noChangeArrowheads="1"/>
            </p:cNvSpPr>
            <p:nvPr/>
          </p:nvSpPr>
          <p:spPr bwMode="auto">
            <a:xfrm>
              <a:off x="1676" y="152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7" name="Text Box 9"/>
            <p:cNvSpPr txBox="1">
              <a:spLocks noChangeArrowheads="1"/>
            </p:cNvSpPr>
            <p:nvPr/>
          </p:nvSpPr>
          <p:spPr bwMode="auto">
            <a:xfrm>
              <a:off x="1680" y="168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0738" name="Text Box 10"/>
            <p:cNvSpPr txBox="1">
              <a:spLocks noChangeArrowheads="1"/>
            </p:cNvSpPr>
            <p:nvPr/>
          </p:nvSpPr>
          <p:spPr bwMode="auto">
            <a:xfrm>
              <a:off x="1680" y="186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</p:grpSp>
      <p:sp>
        <p:nvSpPr>
          <p:cNvPr id="633867" name="Text Box 11"/>
          <p:cNvSpPr txBox="1">
            <a:spLocks noChangeArrowheads="1"/>
          </p:cNvSpPr>
          <p:nvPr/>
        </p:nvSpPr>
        <p:spPr bwMode="auto">
          <a:xfrm>
            <a:off x="3879850" y="4175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845175" y="2133600"/>
            <a:ext cx="333375" cy="1768475"/>
            <a:chOff x="3682" y="1344"/>
            <a:chExt cx="210" cy="1114"/>
          </a:xfrm>
        </p:grpSpPr>
        <p:sp>
          <p:nvSpPr>
            <p:cNvPr id="30730" name="Text Box 12"/>
            <p:cNvSpPr txBox="1">
              <a:spLocks noChangeArrowheads="1"/>
            </p:cNvSpPr>
            <p:nvPr/>
          </p:nvSpPr>
          <p:spPr bwMode="auto">
            <a:xfrm>
              <a:off x="3682" y="134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1" name="Text Box 13"/>
            <p:cNvSpPr txBox="1">
              <a:spLocks noChangeArrowheads="1"/>
            </p:cNvSpPr>
            <p:nvPr/>
          </p:nvSpPr>
          <p:spPr bwMode="auto">
            <a:xfrm>
              <a:off x="3692" y="167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0732" name="Text Box 14"/>
            <p:cNvSpPr txBox="1">
              <a:spLocks noChangeArrowheads="1"/>
            </p:cNvSpPr>
            <p:nvPr/>
          </p:nvSpPr>
          <p:spPr bwMode="auto">
            <a:xfrm>
              <a:off x="3692" y="185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3" name="Text Box 15"/>
            <p:cNvSpPr txBox="1">
              <a:spLocks noChangeArrowheads="1"/>
            </p:cNvSpPr>
            <p:nvPr/>
          </p:nvSpPr>
          <p:spPr bwMode="auto">
            <a:xfrm>
              <a:off x="3692" y="152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4" name="Text Box 16"/>
            <p:cNvSpPr txBox="1">
              <a:spLocks noChangeArrowheads="1"/>
            </p:cNvSpPr>
            <p:nvPr/>
          </p:nvSpPr>
          <p:spPr bwMode="auto">
            <a:xfrm>
              <a:off x="3696" y="220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</p:grpSp>
      <p:sp>
        <p:nvSpPr>
          <p:cNvPr id="633873" name="Text Box 17"/>
          <p:cNvSpPr txBox="1">
            <a:spLocks noChangeArrowheads="1"/>
          </p:cNvSpPr>
          <p:nvPr/>
        </p:nvSpPr>
        <p:spPr bwMode="auto">
          <a:xfrm>
            <a:off x="7772400" y="2727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7" grpId="0"/>
      <p:bldP spid="6338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8792" y="23446"/>
            <a:ext cx="9152792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Comparators</a:t>
            </a:r>
          </a:p>
        </p:txBody>
      </p:sp>
      <p:pic>
        <p:nvPicPr>
          <p:cNvPr id="31747" name="Picture 3" descr="29"/>
          <p:cNvPicPr>
            <a:picLocks noChangeAspect="1" noChangeArrowheads="1"/>
          </p:cNvPicPr>
          <p:nvPr/>
        </p:nvPicPr>
        <p:blipFill>
          <a:blip r:embed="rId3"/>
          <a:srcRect b="12854"/>
          <a:stretch>
            <a:fillRect/>
          </a:stretch>
        </p:blipFill>
        <p:spPr bwMode="auto">
          <a:xfrm>
            <a:off x="1676400" y="2057400"/>
            <a:ext cx="5319713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553200"/>
            <a:ext cx="1905000" cy="457200"/>
          </a:xfrm>
        </p:spPr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6104" y="5874603"/>
            <a:ext cx="8763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The actual comparator also does &lt; and &gt;.  </a:t>
            </a:r>
            <a:endParaRPr 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See </a:t>
            </a:r>
            <a:r>
              <a:rPr lang="en-US" dirty="0"/>
              <a:t>also example from earlier in the book!   LS686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Comparators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321" y="1066800"/>
            <a:ext cx="6253899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93725" y="5654675"/>
            <a:ext cx="7599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Non-expandable 4-bit comparator requires external logic to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construct an 8-bit comparator</a:t>
            </a:r>
          </a:p>
        </p:txBody>
      </p:sp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190500" y="2369463"/>
            <a:ext cx="2514600" cy="1733550"/>
            <a:chOff x="609600" y="2438400"/>
            <a:chExt cx="2514600" cy="1733550"/>
          </a:xfrm>
        </p:grpSpPr>
        <p:pic>
          <p:nvPicPr>
            <p:cNvPr id="3277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2438400"/>
              <a:ext cx="2514600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600200" y="3200400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" y="846872"/>
            <a:ext cx="30861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The actual comparator also does &lt; and &gt;.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76600" cy="685800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dirty="0" smtClean="0"/>
              <a:t>Comparators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04800" y="5654675"/>
            <a:ext cx="8792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Expandable 4-bit comparator </a:t>
            </a:r>
            <a:r>
              <a:rPr lang="en-US" dirty="0">
                <a:latin typeface="+mj-lt"/>
              </a:rPr>
              <a:t>doesn’t require external logic to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construct an 8-bit comparator –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can accept inputs from other “stage”</a:t>
            </a:r>
          </a:p>
        </p:txBody>
      </p:sp>
      <p:pic>
        <p:nvPicPr>
          <p:cNvPr id="33796" name="Picture 4" descr="01"/>
          <p:cNvPicPr>
            <a:picLocks noChangeAspect="1" noChangeArrowheads="1"/>
          </p:cNvPicPr>
          <p:nvPr/>
        </p:nvPicPr>
        <p:blipFill>
          <a:blip r:embed="rId3"/>
          <a:srcRect l="47484" t="29411" r="33543" b="38823"/>
          <a:stretch>
            <a:fillRect/>
          </a:stretch>
        </p:blipFill>
        <p:spPr bwMode="auto">
          <a:xfrm>
            <a:off x="3657600" y="58044"/>
            <a:ext cx="3124200" cy="56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Sources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Prof. Mark G. </a:t>
            </a:r>
            <a:r>
              <a:rPr lang="en-US" sz="1800" dirty="0" smtClean="0"/>
              <a:t>Faust</a:t>
            </a:r>
          </a:p>
          <a:p>
            <a:pPr eaLnBrk="1" hangingPunct="1"/>
            <a:r>
              <a:rPr lang="en-US" sz="1800" dirty="0" smtClean="0"/>
              <a:t>John </a:t>
            </a:r>
            <a:r>
              <a:rPr lang="en-US" sz="1800" dirty="0" err="1" smtClean="0"/>
              <a:t>Wakerly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CMOS</a:t>
            </a:r>
            <a:r>
              <a:rPr lang="en-US" dirty="0" smtClean="0"/>
              <a:t> Open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</a:t>
            </a:r>
            <a:r>
              <a:rPr lang="en-US" dirty="0" smtClean="0"/>
              <a:t> Outputs</a:t>
            </a:r>
          </a:p>
        </p:txBody>
      </p:sp>
      <p:pic>
        <p:nvPicPr>
          <p:cNvPr id="9219" name="Picture 6" descr="02"/>
          <p:cNvPicPr>
            <a:picLocks noChangeAspect="1" noChangeArrowheads="1"/>
          </p:cNvPicPr>
          <p:nvPr/>
        </p:nvPicPr>
        <p:blipFill>
          <a:blip r:embed="rId2"/>
          <a:srcRect r="49968" b="60834"/>
          <a:stretch>
            <a:fillRect/>
          </a:stretch>
        </p:blipFill>
        <p:spPr bwMode="auto">
          <a:xfrm>
            <a:off x="76200" y="1714500"/>
            <a:ext cx="4800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02"/>
          <p:cNvPicPr>
            <a:picLocks noChangeAspect="1" noChangeArrowheads="1"/>
          </p:cNvPicPr>
          <p:nvPr/>
        </p:nvPicPr>
        <p:blipFill>
          <a:blip r:embed="rId2"/>
          <a:srcRect l="50032" b="60834"/>
          <a:stretch>
            <a:fillRect/>
          </a:stretch>
        </p:blipFill>
        <p:spPr bwMode="auto">
          <a:xfrm>
            <a:off x="76200" y="4113213"/>
            <a:ext cx="47244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02"/>
          <p:cNvPicPr>
            <a:picLocks noChangeAspect="1" noChangeArrowheads="1"/>
          </p:cNvPicPr>
          <p:nvPr/>
        </p:nvPicPr>
        <p:blipFill>
          <a:blip r:embed="rId2"/>
          <a:srcRect l="25516" t="45366" r="25452" b="17436"/>
          <a:stretch>
            <a:fillRect/>
          </a:stretch>
        </p:blipFill>
        <p:spPr bwMode="auto">
          <a:xfrm>
            <a:off x="4876800" y="4457700"/>
            <a:ext cx="4191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Wired AND (Dot AND)</a:t>
            </a:r>
          </a:p>
        </p:txBody>
      </p:sp>
      <p:pic>
        <p:nvPicPr>
          <p:cNvPr id="10243" name="Picture 4" descr="03"/>
          <p:cNvPicPr>
            <a:picLocks noChangeAspect="1" noChangeArrowheads="1"/>
          </p:cNvPicPr>
          <p:nvPr/>
        </p:nvPicPr>
        <p:blipFill>
          <a:blip r:embed="rId2"/>
          <a:srcRect b="17003"/>
          <a:stretch>
            <a:fillRect/>
          </a:stretch>
        </p:blipFill>
        <p:spPr bwMode="auto">
          <a:xfrm>
            <a:off x="76200" y="1828800"/>
            <a:ext cx="89916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62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Wired AND Examples</a:t>
            </a:r>
          </a:p>
        </p:txBody>
      </p:sp>
      <p:pic>
        <p:nvPicPr>
          <p:cNvPr id="11267" name="Picture 3" descr="04"/>
          <p:cNvPicPr>
            <a:picLocks noChangeAspect="1" noChangeArrowheads="1"/>
          </p:cNvPicPr>
          <p:nvPr/>
        </p:nvPicPr>
        <p:blipFill>
          <a:blip r:embed="rId2"/>
          <a:srcRect r="78360" b="38072"/>
          <a:stretch>
            <a:fillRect/>
          </a:stretch>
        </p:blipFill>
        <p:spPr bwMode="auto">
          <a:xfrm>
            <a:off x="152400" y="1524000"/>
            <a:ext cx="25923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04"/>
          <p:cNvPicPr>
            <a:picLocks noChangeAspect="1" noChangeArrowheads="1"/>
          </p:cNvPicPr>
          <p:nvPr/>
        </p:nvPicPr>
        <p:blipFill>
          <a:blip r:embed="rId2"/>
          <a:srcRect l="24731" r="51567" b="28690"/>
          <a:stretch>
            <a:fillRect/>
          </a:stretch>
        </p:blipFill>
        <p:spPr bwMode="auto">
          <a:xfrm>
            <a:off x="152400" y="4114800"/>
            <a:ext cx="2649538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04"/>
          <p:cNvPicPr>
            <a:picLocks noChangeAspect="1" noChangeArrowheads="1"/>
          </p:cNvPicPr>
          <p:nvPr/>
        </p:nvPicPr>
        <p:blipFill>
          <a:blip r:embed="rId2"/>
          <a:srcRect l="48433" b="28690"/>
          <a:stretch>
            <a:fillRect/>
          </a:stretch>
        </p:blipFill>
        <p:spPr bwMode="auto">
          <a:xfrm>
            <a:off x="3124200" y="2438400"/>
            <a:ext cx="58674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Design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with dot-AND connection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3" descr="05"/>
          <p:cNvPicPr>
            <a:picLocks noChangeAspect="1" noChangeArrowheads="1"/>
          </p:cNvPicPr>
          <p:nvPr/>
        </p:nvPicPr>
        <p:blipFill>
          <a:blip r:embed="rId3"/>
          <a:srcRect r="52951" b="63873"/>
          <a:stretch>
            <a:fillRect/>
          </a:stretch>
        </p:blipFill>
        <p:spPr bwMode="auto">
          <a:xfrm>
            <a:off x="152400" y="1619250"/>
            <a:ext cx="5334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812800" y="1143000"/>
          <a:ext cx="3759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625400" imgH="215640" progId="">
                  <p:embed/>
                </p:oleObj>
              </mc:Choice>
              <mc:Fallback>
                <p:oleObj name="Equation" r:id="rId4" imgW="1625400" imgH="215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143000"/>
                        <a:ext cx="37592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 descr="05"/>
          <p:cNvPicPr>
            <a:picLocks noChangeAspect="1" noChangeArrowheads="1"/>
          </p:cNvPicPr>
          <p:nvPr/>
        </p:nvPicPr>
        <p:blipFill>
          <a:blip r:embed="rId3"/>
          <a:srcRect t="43637" r="52951" b="19440"/>
          <a:stretch>
            <a:fillRect/>
          </a:stretch>
        </p:blipFill>
        <p:spPr bwMode="auto">
          <a:xfrm>
            <a:off x="152400" y="4191000"/>
            <a:ext cx="5334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4800600"/>
            <a:ext cx="1295400" cy="1143000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43400" y="4114800"/>
            <a:ext cx="9144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57800" y="3688194"/>
            <a:ext cx="190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Bubbles on both inputs and outputs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Design </a:t>
            </a:r>
            <a:r>
              <a:rPr lang="en-US" dirty="0" smtClean="0"/>
              <a:t>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04800" y="4833938"/>
          <a:ext cx="3759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625400" imgH="215640" progId="">
                  <p:embed/>
                </p:oleObj>
              </mc:Choice>
              <mc:Fallback>
                <p:oleObj name="Equation" r:id="rId3" imgW="1625400" imgH="215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33938"/>
                        <a:ext cx="37592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5" descr="05"/>
          <p:cNvPicPr>
            <a:picLocks noChangeAspect="1" noChangeArrowheads="1"/>
          </p:cNvPicPr>
          <p:nvPr/>
        </p:nvPicPr>
        <p:blipFill>
          <a:blip r:embed="rId5"/>
          <a:srcRect t="43637" r="52951" b="19440"/>
          <a:stretch>
            <a:fillRect/>
          </a:stretch>
        </p:blipFill>
        <p:spPr bwMode="auto">
          <a:xfrm>
            <a:off x="152400" y="1181100"/>
            <a:ext cx="4648200" cy="22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05"/>
          <p:cNvPicPr>
            <a:picLocks noChangeAspect="1" noChangeArrowheads="1"/>
          </p:cNvPicPr>
          <p:nvPr/>
        </p:nvPicPr>
        <p:blipFill>
          <a:blip r:embed="rId5"/>
          <a:srcRect l="50032" t="11398" r="874" b="38252"/>
          <a:stretch>
            <a:fillRect/>
          </a:stretch>
        </p:blipFill>
        <p:spPr bwMode="auto">
          <a:xfrm>
            <a:off x="4267200" y="3781425"/>
            <a:ext cx="4800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3657601"/>
            <a:ext cx="88392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4"/>
          <p:cNvPicPr>
            <a:picLocks noChangeAspect="1" noChangeArrowheads="1"/>
          </p:cNvPicPr>
          <p:nvPr/>
        </p:nvPicPr>
        <p:blipFill>
          <a:blip r:embed="rId2"/>
          <a:srcRect b="12140"/>
          <a:stretch>
            <a:fillRect/>
          </a:stretch>
        </p:blipFill>
        <p:spPr bwMode="auto">
          <a:xfrm>
            <a:off x="152400" y="1447800"/>
            <a:ext cx="8839200" cy="49037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dirty="0" smtClean="0"/>
              <a:t>Using Open Drain Gate to Drive LEDs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3EC0-99FA-4CDC-B756-E773108B03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6172200"/>
            <a:ext cx="2659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Connect to open drain output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19814</TotalTime>
  <Words>633</Words>
  <Application>Microsoft Office PowerPoint</Application>
  <PresentationFormat>On-screen Show (4:3)</PresentationFormat>
  <Paragraphs>194</Paragraphs>
  <Slides>36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Default Design</vt:lpstr>
      <vt:lpstr>Equation</vt:lpstr>
      <vt:lpstr>Lecture 11</vt:lpstr>
      <vt:lpstr>Distributed Connections</vt:lpstr>
      <vt:lpstr>TTL Open Collector Outputs</vt:lpstr>
      <vt:lpstr>CMOS Open Drain Outputs</vt:lpstr>
      <vt:lpstr>Wired AND (Dot AND)</vt:lpstr>
      <vt:lpstr>Wired AND Examples</vt:lpstr>
      <vt:lpstr>A Design Example with dot-AND connection</vt:lpstr>
      <vt:lpstr>A Design Example (cont)</vt:lpstr>
      <vt:lpstr>Using Open Drain Gate to Drive LEDs</vt:lpstr>
      <vt:lpstr>Three-State Outputs</vt:lpstr>
      <vt:lpstr>Three-State Outputs and the Disconnect State</vt:lpstr>
      <vt:lpstr>Tri-State® Buffers</vt:lpstr>
      <vt:lpstr>Data Bus Sharing</vt:lpstr>
      <vt:lpstr>Bus Buffers</vt:lpstr>
      <vt:lpstr>MUXs and Decoders/DMUXs</vt:lpstr>
      <vt:lpstr>More About MUXs and Decoders/DMUXs</vt:lpstr>
      <vt:lpstr>Off-the-shelf MUXs</vt:lpstr>
      <vt:lpstr>MUX Trees</vt:lpstr>
      <vt:lpstr>Generalizing MUX trees</vt:lpstr>
      <vt:lpstr>Generalizing…</vt:lpstr>
      <vt:lpstr>PowerPoint Presentation</vt:lpstr>
      <vt:lpstr> DMUXs</vt:lpstr>
      <vt:lpstr>Larger DMUXs</vt:lpstr>
      <vt:lpstr>DMUX Trees</vt:lpstr>
      <vt:lpstr>DMUX Trees</vt:lpstr>
      <vt:lpstr>XOR and XNOR</vt:lpstr>
      <vt:lpstr>More on XOR and XNOR</vt:lpstr>
      <vt:lpstr>More on XOR and XNOR</vt:lpstr>
      <vt:lpstr>The Odd Function</vt:lpstr>
      <vt:lpstr>The Even Functions</vt:lpstr>
      <vt:lpstr>Parity</vt:lpstr>
      <vt:lpstr>Parity</vt:lpstr>
      <vt:lpstr>Comparators</vt:lpstr>
      <vt:lpstr>Comparators</vt:lpstr>
      <vt:lpstr>Comparators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357</cp:revision>
  <dcterms:created xsi:type="dcterms:W3CDTF">2004-07-30T14:54:42Z</dcterms:created>
  <dcterms:modified xsi:type="dcterms:W3CDTF">2017-03-27T02:21:21Z</dcterms:modified>
</cp:coreProperties>
</file>